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5" r:id="rId6"/>
    <p:sldId id="292" r:id="rId7"/>
    <p:sldId id="301" r:id="rId8"/>
    <p:sldId id="277" r:id="rId9"/>
    <p:sldId id="303" r:id="rId10"/>
    <p:sldId id="304" r:id="rId11"/>
    <p:sldId id="305" r:id="rId12"/>
    <p:sldId id="306" r:id="rId13"/>
    <p:sldId id="307" r:id="rId14"/>
    <p:sldId id="308" r:id="rId15"/>
    <p:sldId id="299" r:id="rId16"/>
  </p:sldIdLst>
  <p:sldSz cx="12192000" cy="6858000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peak Pro" panose="020B0504020101020102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>
        <p:scale>
          <a:sx n="66" d="100"/>
          <a:sy n="66" d="100"/>
        </p:scale>
        <p:origin x="900" y="17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3/21/2022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APLIKASI PENJUALAN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Rifki</a:t>
            </a:r>
            <a:r>
              <a:rPr lang="en-US"/>
              <a:t> </a:t>
            </a:r>
            <a:r>
              <a:rPr lang="en-US" err="1"/>
              <a:t>Nurmansyah</a:t>
            </a:r>
            <a:r>
              <a:rPr lang="en-US"/>
              <a:t> </a:t>
            </a:r>
            <a:r>
              <a:rPr lang="en-US" err="1"/>
              <a:t>Ependi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PENJUALAN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03B97-03F2-48FF-893A-8C052AF955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73" y="1582239"/>
            <a:ext cx="4662854" cy="4872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4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RANCANGAN BASIS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89A02-B55D-442E-8DAA-25B1CBDE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86" y="2148440"/>
            <a:ext cx="8751228" cy="36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560536-3047-4F61-86BD-D5F355C3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012" y="421747"/>
            <a:ext cx="4647571" cy="60145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Aplikasi</a:t>
            </a:r>
            <a:r>
              <a:rPr lang="en-US"/>
              <a:t> </a:t>
            </a:r>
            <a:r>
              <a:rPr lang="en-US" err="1"/>
              <a:t>Penjualan</a:t>
            </a:r>
            <a:r>
              <a:rPr lang="en-US"/>
              <a:t>  V1.0.0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46" y="140289"/>
            <a:ext cx="7529400" cy="697044"/>
          </a:xfrm>
        </p:spPr>
        <p:txBody>
          <a:bodyPr/>
          <a:lstStyle/>
          <a:p>
            <a:r>
              <a:rPr lang="en-US" dirty="0"/>
              <a:t>APLIKASI PENJUALAN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774530" y="837333"/>
            <a:ext cx="9919777" cy="2124856"/>
          </a:xfrm>
        </p:spPr>
        <p:txBody>
          <a:bodyPr>
            <a:noAutofit/>
          </a:bodyPr>
          <a:lstStyle/>
          <a:p>
            <a:pPr marL="220345" marR="681990" algn="just">
              <a:spcAft>
                <a:spcPts val="0"/>
              </a:spcAft>
            </a:pP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 penjualan ini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yaitu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aplikasi yang dibuat dengan berbasis Web. Aplikasi Penjualan </a:t>
            </a:r>
            <a:r>
              <a:rPr lang="id-ID" sz="1800" spc="-2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ini dapat disimpan pada server sehingga penggunaannya dapat dipergunakan melalui</a:t>
            </a:r>
            <a:r>
              <a:rPr lang="id-ID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jaringan komputer lokal atau </a:t>
            </a:r>
            <a:r>
              <a:rPr lang="id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online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dan digunakan secara bersamaan. Aplikasi penjualan</a:t>
            </a:r>
            <a:r>
              <a:rPr lang="id-ID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ini digunakan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hanya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id-ID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menangani kegiatan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pembelian</a:t>
            </a:r>
            <a:r>
              <a:rPr lang="id-ID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id-ID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penjualan</a:t>
            </a:r>
            <a:r>
              <a:rPr lang="id-ID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pada suatu</a:t>
            </a:r>
            <a:r>
              <a:rPr lang="id-ID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Toko</a:t>
            </a:r>
            <a:r>
              <a:rPr lang="id-ID" sz="1800" spc="-2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2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secara langsung.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0345" marR="683260" algn="just">
              <a:spcAft>
                <a:spcPts val="0"/>
              </a:spcAft>
            </a:pP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Untuk membuat Aplikasi ini tentunya diperlukan beberapa </a:t>
            </a:r>
            <a:r>
              <a:rPr lang="id-ID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Tool</a:t>
            </a:r>
            <a:r>
              <a:rPr lang="id-ID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Adapun hal-hal yang</a:t>
            </a:r>
            <a:r>
              <a:rPr lang="id-ID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diperlukan</a:t>
            </a:r>
            <a:r>
              <a:rPr lang="id-ID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15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pembuatan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id-ID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Penjualan</a:t>
            </a:r>
            <a:r>
              <a:rPr lang="id-ID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adalah</a:t>
            </a:r>
            <a:r>
              <a:rPr lang="id-ID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sebagai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berikut: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55" name="Table 55">
            <a:extLst>
              <a:ext uri="{FF2B5EF4-FFF2-40B4-BE49-F238E27FC236}">
                <a16:creationId xmlns:a16="http://schemas.microsoft.com/office/drawing/2014/main" id="{A0B886C0-9D1D-410C-A7BA-76767B48B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7631"/>
              </p:ext>
            </p:extLst>
          </p:nvPr>
        </p:nvGraphicFramePr>
        <p:xfrm>
          <a:off x="2955584" y="2844263"/>
          <a:ext cx="8127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">
                  <a:extLst>
                    <a:ext uri="{9D8B030D-6E8A-4147-A177-3AD203B41FA5}">
                      <a16:colId xmlns:a16="http://schemas.microsoft.com/office/drawing/2014/main" val="3595009174"/>
                    </a:ext>
                  </a:extLst>
                </a:gridCol>
                <a:gridCol w="3082359">
                  <a:extLst>
                    <a:ext uri="{9D8B030D-6E8A-4147-A177-3AD203B41FA5}">
                      <a16:colId xmlns:a16="http://schemas.microsoft.com/office/drawing/2014/main" val="2719606581"/>
                    </a:ext>
                  </a:extLst>
                </a:gridCol>
                <a:gridCol w="4218326">
                  <a:extLst>
                    <a:ext uri="{9D8B030D-6E8A-4147-A177-3AD203B41FA5}">
                      <a16:colId xmlns:a16="http://schemas.microsoft.com/office/drawing/2014/main" val="687351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  <a:endParaRPr lang="en-ID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Nama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Keterangan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WebServer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/2.4.41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1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Bahasa </a:t>
                      </a:r>
                      <a:r>
                        <a:rPr lang="en-US" b="1" dirty="0" err="1"/>
                        <a:t>Pemrograman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PHP/7.3.9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Basis Data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MariaDB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(10.4.6-MariaDB)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7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Text Editor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Code 1.64.1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63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Web Browser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</a:t>
                      </a:r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Chrome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0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Remote Basis Data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SQLyog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GUI v12.5.1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15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Designer </a:t>
                      </a:r>
                      <a:r>
                        <a:rPr lang="en-US" b="1" dirty="0" err="1"/>
                        <a:t>Pemodelan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 </a:t>
                      </a:r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architect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0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ma.com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16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  <a:r>
                        <a:rPr lang="id-ID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4.x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3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46" y="140289"/>
            <a:ext cx="7529400" cy="697044"/>
          </a:xfrm>
        </p:spPr>
        <p:txBody>
          <a:bodyPr/>
          <a:lstStyle/>
          <a:p>
            <a:r>
              <a:rPr lang="en-US" dirty="0"/>
              <a:t>ANALISA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97646" y="837333"/>
            <a:ext cx="10196662" cy="2124856"/>
          </a:xfrm>
        </p:spPr>
        <p:txBody>
          <a:bodyPr>
            <a:noAutofit/>
          </a:bodyPr>
          <a:lstStyle/>
          <a:p>
            <a:pPr marL="520700" marR="683260">
              <a:lnSpc>
                <a:spcPct val="115000"/>
              </a:lnSpc>
              <a:spcBef>
                <a:spcPts val="225"/>
              </a:spcBef>
              <a:spcAft>
                <a:spcPts val="0"/>
              </a:spcAft>
            </a:pP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Sebelum</a:t>
            </a:r>
            <a:r>
              <a:rPr lang="id-ID" sz="18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implementasi</a:t>
            </a:r>
            <a:r>
              <a:rPr lang="id-ID" sz="18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pembuatan</a:t>
            </a:r>
            <a:r>
              <a:rPr lang="id-ID" sz="180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id-ID" sz="18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Penjualan</a:t>
            </a:r>
            <a:r>
              <a:rPr lang="id-ID" sz="180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tahapan</a:t>
            </a:r>
            <a:r>
              <a:rPr lang="id-ID" sz="18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pertama</a:t>
            </a:r>
            <a:r>
              <a:rPr lang="id-ID" sz="18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kali</a:t>
            </a:r>
            <a:r>
              <a:rPr lang="id-ID" sz="18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dilakukan</a:t>
            </a:r>
            <a:r>
              <a:rPr lang="id-ID" sz="1800" spc="-2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yaitu dengan </a:t>
            </a:r>
            <a:r>
              <a:rPr lang="id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menganalisa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pengguna dan kegiatan yang dilakukan oleh pengguna</a:t>
            </a:r>
            <a:r>
              <a:rPr lang="id-ID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tersebut. Hasil dari analisa Aplikasi Penjualan ini ada 3 jenis pengguna yang terlibat</a:t>
            </a:r>
            <a:r>
              <a:rPr lang="id-ID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beserta kegiatannya,</a:t>
            </a:r>
            <a:r>
              <a:rPr lang="id-ID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yaitu: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55" name="Table 55">
            <a:extLst>
              <a:ext uri="{FF2B5EF4-FFF2-40B4-BE49-F238E27FC236}">
                <a16:creationId xmlns:a16="http://schemas.microsoft.com/office/drawing/2014/main" id="{A0B886C0-9D1D-410C-A7BA-76767B48B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67483"/>
              </p:ext>
            </p:extLst>
          </p:nvPr>
        </p:nvGraphicFramePr>
        <p:xfrm>
          <a:off x="694990" y="2054271"/>
          <a:ext cx="64846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045">
                  <a:extLst>
                    <a:ext uri="{9D8B030D-6E8A-4147-A177-3AD203B41FA5}">
                      <a16:colId xmlns:a16="http://schemas.microsoft.com/office/drawing/2014/main" val="3595009174"/>
                    </a:ext>
                  </a:extLst>
                </a:gridCol>
                <a:gridCol w="2459158">
                  <a:extLst>
                    <a:ext uri="{9D8B030D-6E8A-4147-A177-3AD203B41FA5}">
                      <a16:colId xmlns:a16="http://schemas.microsoft.com/office/drawing/2014/main" val="2719606581"/>
                    </a:ext>
                  </a:extLst>
                </a:gridCol>
                <a:gridCol w="3365451">
                  <a:extLst>
                    <a:ext uri="{9D8B030D-6E8A-4147-A177-3AD203B41FA5}">
                      <a16:colId xmlns:a16="http://schemas.microsoft.com/office/drawing/2014/main" val="687351250"/>
                    </a:ext>
                  </a:extLst>
                </a:gridCol>
              </a:tblGrid>
              <a:tr h="28827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  <a:endParaRPr lang="en-ID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Pengguna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Keterangan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61773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Pemilik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Login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19797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Logout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2122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Mengelola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Pengguna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79515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Mendapatkan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Laporan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Pembelian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637490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Mendapatkan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Laporan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Penjualan</a:t>
                      </a:r>
                      <a:endParaRPr lang="en-ID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200047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ID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Bagian Gudang</a:t>
                      </a:r>
                      <a:endParaRPr lang="en-ID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Login</a:t>
                      </a:r>
                      <a:endParaRPr lang="en-ID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54280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Logout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04301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Mengelola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Barang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161739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Mengelola</a:t>
                      </a:r>
                      <a:r>
                        <a:rPr lang="en-US" b="1" dirty="0"/>
                        <a:t> Supplier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3319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Mengelola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Pembelian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01574"/>
                  </a:ext>
                </a:extLst>
              </a:tr>
              <a:tr h="288275">
                <a:tc>
                  <a:txBody>
                    <a:bodyPr/>
                    <a:lstStyle/>
                    <a:p>
                      <a:pPr algn="ctr"/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 </a:t>
                      </a:r>
                      <a:r>
                        <a:rPr lang="en-US" b="1" dirty="0" err="1"/>
                        <a:t>Melaporkan</a:t>
                      </a:r>
                      <a:r>
                        <a:rPr lang="en-US" b="1" dirty="0"/>
                        <a:t> Stok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31608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6B85018-5CE8-4DDC-938C-42EC384B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56774"/>
              </p:ext>
            </p:extLst>
          </p:nvPr>
        </p:nvGraphicFramePr>
        <p:xfrm>
          <a:off x="7376988" y="2054271"/>
          <a:ext cx="4383312" cy="244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10562064"/>
                    </a:ext>
                  </a:extLst>
                </a:gridCol>
                <a:gridCol w="1353790">
                  <a:extLst>
                    <a:ext uri="{9D8B030D-6E8A-4147-A177-3AD203B41FA5}">
                      <a16:colId xmlns:a16="http://schemas.microsoft.com/office/drawing/2014/main" val="2412057791"/>
                    </a:ext>
                  </a:extLst>
                </a:gridCol>
                <a:gridCol w="2419922">
                  <a:extLst>
                    <a:ext uri="{9D8B030D-6E8A-4147-A177-3AD203B41FA5}">
                      <a16:colId xmlns:a16="http://schemas.microsoft.com/office/drawing/2014/main" val="2981422351"/>
                    </a:ext>
                  </a:extLst>
                </a:gridCol>
              </a:tblGrid>
              <a:tr h="37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Pengguna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Keterangan</a:t>
                      </a:r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71734"/>
                  </a:ext>
                </a:extLst>
              </a:tr>
              <a:tr h="493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Kasir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Login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07301"/>
                  </a:ext>
                </a:extLst>
              </a:tr>
              <a:tr h="493961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Logout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2337"/>
                  </a:ext>
                </a:extLst>
              </a:tr>
              <a:tr h="493961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Transaksi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265223"/>
                  </a:ext>
                </a:extLst>
              </a:tr>
              <a:tr h="588646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Melaporkan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Transaksi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85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9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GLOBAL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09C7D-8E92-4244-A4C6-F972B9BD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1" y="1570838"/>
            <a:ext cx="4434195" cy="51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CRUD PENGGUNA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F5ECF-2B66-4AC4-BD99-987512D9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4" y="1495377"/>
            <a:ext cx="4934472" cy="51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4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CRUD BARANG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0705-F756-4513-ABC0-C3FE0ECC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35" y="1671604"/>
            <a:ext cx="4051729" cy="48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CRUD SUPPLIER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2637-50E5-4113-941D-B7921132A7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20" y="1893033"/>
            <a:ext cx="4963160" cy="429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52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PEMBELIAN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V1.0.0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7911-401B-4551-B38A-C8E0AC2BFF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05" y="1893033"/>
            <a:ext cx="4999990" cy="429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09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71af3243-3dd4-4a8d-8c0d-dd76da1f02a5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705</TotalTime>
  <Words>309</Words>
  <Application>Microsoft Office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Avenir Next LT Pro</vt:lpstr>
      <vt:lpstr>Calibri</vt:lpstr>
      <vt:lpstr>Speak Pro</vt:lpstr>
      <vt:lpstr>Arial</vt:lpstr>
      <vt:lpstr>Office Theme</vt:lpstr>
      <vt:lpstr>APLIKASI PENJUALAN</vt:lpstr>
      <vt:lpstr>Biodata</vt:lpstr>
      <vt:lpstr>APLIKASI PENJUALAN</vt:lpstr>
      <vt:lpstr>ANALISA</vt:lpstr>
      <vt:lpstr>USE CASE GLOBAL</vt:lpstr>
      <vt:lpstr>USE CASE CRUD PENGGUNA</vt:lpstr>
      <vt:lpstr>USE CASE CRUD BARANG</vt:lpstr>
      <vt:lpstr>USE CASE CRUD SUPPLIER</vt:lpstr>
      <vt:lpstr>USE CASE PEMBELIAN</vt:lpstr>
      <vt:lpstr>USE CASE PENJUALAN</vt:lpstr>
      <vt:lpstr>RANCANGAN BASIS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PENJUALAN</dc:title>
  <dc:creator>ZxAkito</dc:creator>
  <cp:lastModifiedBy>ZxAkito</cp:lastModifiedBy>
  <cp:revision>10</cp:revision>
  <dcterms:created xsi:type="dcterms:W3CDTF">2022-03-21T02:03:52Z</dcterms:created>
  <dcterms:modified xsi:type="dcterms:W3CDTF">2022-03-21T13:49:15Z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